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Alegreya" panose="020B0604020202020204" charset="0"/>
      <p:regular r:id="rId24"/>
      <p:bold r:id="rId25"/>
      <p:italic r:id="rId26"/>
      <p:boldItalic r:id="rId27"/>
    </p:embeddedFont>
    <p:embeddedFont>
      <p:font typeface="Alegreya Black" panose="020B0604020202020204" charset="0"/>
      <p:bold r:id="rId28"/>
      <p:boldItalic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  <p:embeddedFont>
      <p:font typeface="Proxima Nova" panose="020B0604020202020204" charset="0"/>
      <p:regular r:id="rId34"/>
      <p:bold r:id="rId35"/>
      <p:italic r:id="rId36"/>
      <p:boldItalic r:id="rId37"/>
    </p:embeddedFont>
    <p:embeddedFont>
      <p:font typeface="Raleway" pitchFamily="2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Source Sans Pro" panose="020B0503030403020204" pitchFamily="3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0f04b63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0f04b63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Youtube</a:t>
            </a:r>
            <a:r>
              <a:rPr lang="en-US" dirty="0"/>
              <a:t> video: https://www.youtube.com/watch?v=k0xgjUhEG3U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0f04b63a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40f04b63a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0c5c1e7e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0c5c1e7e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0f04b63a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40f04b63a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2ec109a8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2ec109a8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0f04b6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40f04b6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40c5c1e7e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40c5c1e7e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40f04b63a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40f04b63a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0c5c1e7e3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40c5c1e7e3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1465c401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31465c401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65f5591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65f5591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0c5c1e7e3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40c5c1e7e3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40c5c1e7e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40c5c1e7e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0c5c1e7e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0c5c1e7e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0c5c1e7e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0c5c1e7e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0c5c1e7e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0c5c1e7e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0c5c1e7e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40c5c1e7e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ec109a8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2ec109a8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0c5c1e7e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40c5c1e7e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k0xgjUhEG3U?feature=oembed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withict.com/flowcharts.html#google_vignett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withict.com/flowcharts.html#google_vignett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withict.com/flowcharts.html#google_vignett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Design Process and Flowcharts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supplemental lesson for AP CSP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70375" y="-229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pic>
        <p:nvPicPr>
          <p:cNvPr id="2" name="Online Media 1" title="The Big Bang Theory - The Friendship Algorithm">
            <a:hlinkClick r:id="" action="ppaction://media"/>
            <a:extLst>
              <a:ext uri="{FF2B5EF4-FFF2-40B4-BE49-F238E27FC236}">
                <a16:creationId xmlns:a16="http://schemas.microsoft.com/office/drawing/2014/main" id="{3CBFFAFA-60C3-FBA7-C895-290A2B54B9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2519" y="563928"/>
            <a:ext cx="7319633" cy="4132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flowchart visualizes the algorithm, or how to solve the problem.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is like a graphic organizer.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There are four common shapes used when creating a flowchart: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sp>
        <p:nvSpPr>
          <p:cNvPr id="149" name="Google Shape;149;p23"/>
          <p:cNvSpPr txBox="1"/>
          <p:nvPr/>
        </p:nvSpPr>
        <p:spPr>
          <a:xfrm>
            <a:off x="578050" y="4564050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https://www.teachwithict.com/flowcharts.html#google_vignette</a:t>
            </a: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25" y="1068425"/>
            <a:ext cx="2511105" cy="34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528000" y="445050"/>
            <a:ext cx="2082900" cy="9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symbols</a:t>
            </a:r>
            <a:endParaRPr/>
          </a:p>
        </p:txBody>
      </p:sp>
      <p:sp>
        <p:nvSpPr>
          <p:cNvPr id="156" name="Google Shape;156;p24"/>
          <p:cNvSpPr/>
          <p:nvPr/>
        </p:nvSpPr>
        <p:spPr>
          <a:xfrm>
            <a:off x="3278700" y="227425"/>
            <a:ext cx="2440260" cy="778356"/>
          </a:xfrm>
          <a:prstGeom prst="flowChartTerminator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3457375" y="311575"/>
            <a:ext cx="20829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start </a:t>
            </a:r>
            <a:r>
              <a:rPr lang="en" sz="2000">
                <a:latin typeface="Alegreya"/>
                <a:ea typeface="Alegreya"/>
                <a:cs typeface="Alegreya"/>
                <a:sym typeface="Alegreya"/>
              </a:rPr>
              <a:t>or</a:t>
            </a: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 stop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5902925" y="204913"/>
            <a:ext cx="17301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an oval to mark the beginning and end of the program.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9" name="Google Shape;159;p24"/>
          <p:cNvSpPr/>
          <p:nvPr/>
        </p:nvSpPr>
        <p:spPr>
          <a:xfrm>
            <a:off x="3331275" y="1279725"/>
            <a:ext cx="2440200" cy="7785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3420550" y="1363875"/>
            <a:ext cx="2261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input </a:t>
            </a:r>
            <a:r>
              <a:rPr lang="en" sz="2000">
                <a:latin typeface="Alegreya"/>
                <a:ea typeface="Alegreya"/>
                <a:cs typeface="Alegreya"/>
                <a:sym typeface="Alegreya"/>
              </a:rPr>
              <a:t>or</a:t>
            </a: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 output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5955500" y="1319000"/>
            <a:ext cx="19038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5960900" y="1096975"/>
            <a:ext cx="287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 parallelogram to show input or output. </a:t>
            </a:r>
            <a:r>
              <a:rPr lang="en" sz="1200" b="1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Input</a:t>
            </a: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could be the button pressed. </a:t>
            </a:r>
            <a:r>
              <a:rPr lang="en" sz="1200" b="1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Output</a:t>
            </a: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could be text on the console panel, LEDs lit, a sound played or movement.</a:t>
            </a:r>
            <a:endParaRPr/>
          </a:p>
        </p:txBody>
      </p:sp>
      <p:sp>
        <p:nvSpPr>
          <p:cNvPr id="163" name="Google Shape;163;p24"/>
          <p:cNvSpPr/>
          <p:nvPr/>
        </p:nvSpPr>
        <p:spPr>
          <a:xfrm>
            <a:off x="3351875" y="2416175"/>
            <a:ext cx="2440250" cy="778350"/>
          </a:xfrm>
          <a:prstGeom prst="flowChartProcess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3457375" y="3552475"/>
            <a:ext cx="2366650" cy="1199100"/>
          </a:xfrm>
          <a:prstGeom prst="flowChartDecision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4"/>
          <p:cNvSpPr txBox="1"/>
          <p:nvPr/>
        </p:nvSpPr>
        <p:spPr>
          <a:xfrm>
            <a:off x="3336200" y="2542400"/>
            <a:ext cx="2440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action </a:t>
            </a:r>
            <a:r>
              <a:rPr lang="en" sz="2000">
                <a:latin typeface="Alegreya"/>
                <a:ea typeface="Alegreya"/>
                <a:cs typeface="Alegreya"/>
                <a:sym typeface="Alegreya"/>
              </a:rPr>
              <a:t>or</a:t>
            </a: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 process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3457375" y="3889075"/>
            <a:ext cx="2366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decision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5960900" y="235970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 rectangle to process an action. It could be used to assign a value to a variable, or increment a counter, or get a random number.</a:t>
            </a:r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5960900" y="3437625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 diamond to make decisions. This shape will have two or more lines that come from it – one for each outcome. This step might ask a question or provide options. The result could be true or false, yes or no, or choices (red, blue, or green).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69450" y="343762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lines to connect the shapes. The arrows show the direction of the steps. Some lines should include labels, such as yes or no, to explain what is happening.</a:t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244200" y="2016500"/>
            <a:ext cx="2366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flow lines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71" name="Google Shape;171;p24"/>
          <p:cNvCxnSpPr/>
          <p:nvPr/>
        </p:nvCxnSpPr>
        <p:spPr>
          <a:xfrm>
            <a:off x="1274825" y="2854700"/>
            <a:ext cx="1283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2" name="Google Shape;172;p24"/>
          <p:cNvCxnSpPr/>
          <p:nvPr/>
        </p:nvCxnSpPr>
        <p:spPr>
          <a:xfrm>
            <a:off x="790975" y="2570700"/>
            <a:ext cx="0" cy="789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example doesn’t include any input or output.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can you think of to add to this flowchart?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are some other examples of how the shapes might be used?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sp>
        <p:nvSpPr>
          <p:cNvPr id="179" name="Google Shape;179;p25"/>
          <p:cNvSpPr txBox="1"/>
          <p:nvPr/>
        </p:nvSpPr>
        <p:spPr>
          <a:xfrm>
            <a:off x="578050" y="4564050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https://www.teachwithict.com/flowcharts.html#google_vignette</a:t>
            </a: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25" y="1068425"/>
            <a:ext cx="2511105" cy="34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Guide</a:t>
            </a:r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Fill out Activity #2 in the activity guide.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450" y="1674825"/>
            <a:ext cx="5612901" cy="289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4119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example #1</a:t>
            </a:r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591125" y="1012400"/>
            <a:ext cx="35103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These shapes are mixed up. Can you fix the algorithm by putting the events in the correct order?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Activity Guide #3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4893613" y="517700"/>
            <a:ext cx="3193675" cy="605125"/>
          </a:xfrm>
          <a:prstGeom prst="flowChartInputOutpu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the answer</a:t>
            </a:r>
            <a:endParaRPr/>
          </a:p>
        </p:txBody>
      </p:sp>
      <p:sp>
        <p:nvSpPr>
          <p:cNvPr id="195" name="Google Shape;195;p27"/>
          <p:cNvSpPr/>
          <p:nvPr/>
        </p:nvSpPr>
        <p:spPr>
          <a:xfrm>
            <a:off x="4781538" y="1240488"/>
            <a:ext cx="3204900" cy="560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 the numbers</a:t>
            </a:r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4851588" y="1918575"/>
            <a:ext cx="3064824" cy="504252"/>
          </a:xfrm>
          <a:prstGeom prst="flowChartTerminato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</a:t>
            </a:r>
            <a:endParaRPr/>
          </a:p>
        </p:txBody>
      </p:sp>
      <p:sp>
        <p:nvSpPr>
          <p:cNvPr id="197" name="Google Shape;197;p27"/>
          <p:cNvSpPr/>
          <p:nvPr/>
        </p:nvSpPr>
        <p:spPr>
          <a:xfrm>
            <a:off x="4851588" y="2540500"/>
            <a:ext cx="3064824" cy="504252"/>
          </a:xfrm>
          <a:prstGeom prst="flowChartTerminato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</a:t>
            </a:r>
            <a:endParaRPr/>
          </a:p>
        </p:txBody>
      </p:sp>
      <p:sp>
        <p:nvSpPr>
          <p:cNvPr id="198" name="Google Shape;198;p27"/>
          <p:cNvSpPr/>
          <p:nvPr/>
        </p:nvSpPr>
        <p:spPr>
          <a:xfrm>
            <a:off x="4572000" y="3162425"/>
            <a:ext cx="3193675" cy="605125"/>
          </a:xfrm>
          <a:prstGeom prst="flowChartInputOutpu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 enters two numbers</a:t>
            </a:r>
            <a:endParaRPr/>
          </a:p>
        </p:txBody>
      </p:sp>
      <p:sp>
        <p:nvSpPr>
          <p:cNvPr id="199" name="Google Shape;199;p27"/>
          <p:cNvSpPr/>
          <p:nvPr/>
        </p:nvSpPr>
        <p:spPr>
          <a:xfrm>
            <a:off x="4511475" y="3885225"/>
            <a:ext cx="3193675" cy="605125"/>
          </a:xfrm>
          <a:prstGeom prst="flowChartInputOutpu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instructions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title"/>
          </p:nvPr>
        </p:nvSpPr>
        <p:spPr>
          <a:xfrm>
            <a:off x="443875" y="108450"/>
            <a:ext cx="6606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get something like this?</a:t>
            </a:r>
            <a:endParaRPr/>
          </a:p>
        </p:txBody>
      </p:sp>
      <p:pic>
        <p:nvPicPr>
          <p:cNvPr id="205" name="Google Shape;2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275" y="663350"/>
            <a:ext cx="4902750" cy="410684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/>
        </p:nvSpPr>
        <p:spPr>
          <a:xfrm>
            <a:off x="969800" y="4770200"/>
            <a:ext cx="57747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Source: https://blog.technokids.com/programming/how-to-make-a-flowchart-for-programming-easy-to-understand/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277375" y="176075"/>
            <a:ext cx="42225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example #2</a:t>
            </a: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277375" y="743450"/>
            <a:ext cx="3510300" cy="3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of the steps are in the wrong shape, and they are out of order. Can you fix this flowchart?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Activity Guide #3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4781575" y="140975"/>
            <a:ext cx="3134700" cy="38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gets a random number</a:t>
            </a:r>
            <a:endParaRPr/>
          </a:p>
        </p:txBody>
      </p:sp>
      <p:sp>
        <p:nvSpPr>
          <p:cNvPr id="214" name="Google Shape;214;p29"/>
          <p:cNvSpPr/>
          <p:nvPr/>
        </p:nvSpPr>
        <p:spPr>
          <a:xfrm>
            <a:off x="4851613" y="647075"/>
            <a:ext cx="3064824" cy="433512"/>
          </a:xfrm>
          <a:prstGeom prst="flowChartTerminato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instructions</a:t>
            </a:r>
            <a:endParaRPr/>
          </a:p>
        </p:txBody>
      </p:sp>
      <p:sp>
        <p:nvSpPr>
          <p:cNvPr id="215" name="Google Shape;215;p29"/>
          <p:cNvSpPr/>
          <p:nvPr/>
        </p:nvSpPr>
        <p:spPr>
          <a:xfrm>
            <a:off x="4851613" y="1197875"/>
            <a:ext cx="3064824" cy="433512"/>
          </a:xfrm>
          <a:prstGeom prst="flowChartTerminato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“you guessed it!”</a:t>
            </a:r>
            <a:endParaRPr/>
          </a:p>
        </p:txBody>
      </p:sp>
      <p:sp>
        <p:nvSpPr>
          <p:cNvPr id="216" name="Google Shape;216;p29"/>
          <p:cNvSpPr/>
          <p:nvPr/>
        </p:nvSpPr>
        <p:spPr>
          <a:xfrm>
            <a:off x="4645963" y="1748675"/>
            <a:ext cx="3193675" cy="605125"/>
          </a:xfrm>
          <a:prstGeom prst="flowChartInputOutpu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 enters a number</a:t>
            </a:r>
            <a:endParaRPr/>
          </a:p>
        </p:txBody>
      </p:sp>
      <p:sp>
        <p:nvSpPr>
          <p:cNvPr id="217" name="Google Shape;217;p29"/>
          <p:cNvSpPr/>
          <p:nvPr/>
        </p:nvSpPr>
        <p:spPr>
          <a:xfrm>
            <a:off x="5054975" y="2369363"/>
            <a:ext cx="2375650" cy="986100"/>
          </a:xfrm>
          <a:prstGeom prst="flowChartDecision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the player guess the number?</a:t>
            </a:r>
            <a:endParaRPr/>
          </a:p>
        </p:txBody>
      </p:sp>
      <p:sp>
        <p:nvSpPr>
          <p:cNvPr id="218" name="Google Shape;218;p29"/>
          <p:cNvSpPr/>
          <p:nvPr/>
        </p:nvSpPr>
        <p:spPr>
          <a:xfrm>
            <a:off x="4640338" y="4346521"/>
            <a:ext cx="3204900" cy="38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“You didn’t guess it”</a:t>
            </a:r>
            <a:endParaRPr/>
          </a:p>
        </p:txBody>
      </p:sp>
      <p:sp>
        <p:nvSpPr>
          <p:cNvPr id="219" name="Google Shape;219;p29"/>
          <p:cNvSpPr/>
          <p:nvPr/>
        </p:nvSpPr>
        <p:spPr>
          <a:xfrm>
            <a:off x="4640338" y="3371021"/>
            <a:ext cx="3204900" cy="38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</a:t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>
            <a:off x="4640350" y="3858771"/>
            <a:ext cx="3204900" cy="38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/>
        </p:nvSpPr>
        <p:spPr>
          <a:xfrm>
            <a:off x="969800" y="4770200"/>
            <a:ext cx="57747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Source: https://blog.technokids.com/programming/how-to-make-a-flowchart-for-programming-easy-to-understand/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6" name="Google Shape;226;p30"/>
          <p:cNvPicPr preferRelativeResize="0"/>
          <p:nvPr/>
        </p:nvPicPr>
        <p:blipFill rotWithShape="1">
          <a:blip r:embed="rId3">
            <a:alphaModFix/>
          </a:blip>
          <a:srcRect t="4076"/>
          <a:stretch/>
        </p:blipFill>
        <p:spPr>
          <a:xfrm>
            <a:off x="1032500" y="636800"/>
            <a:ext cx="6602525" cy="406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443875" y="108450"/>
            <a:ext cx="6606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get something like this?</a:t>
            </a:r>
            <a:endParaRPr/>
          </a:p>
        </p:txBody>
      </p:sp>
      <p:sp>
        <p:nvSpPr>
          <p:cNvPr id="228" name="Google Shape;228;p30"/>
          <p:cNvSpPr txBox="1"/>
          <p:nvPr/>
        </p:nvSpPr>
        <p:spPr>
          <a:xfrm>
            <a:off x="6647325" y="172575"/>
            <a:ext cx="2386800" cy="1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It doesn’t have to be exactly the same – there can be more than one solution to a problem!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443875" y="108450"/>
            <a:ext cx="5658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Guide #4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one:</a:t>
            </a:r>
            <a:endParaRPr/>
          </a:p>
        </p:txBody>
      </p:sp>
      <p:pic>
        <p:nvPicPr>
          <p:cNvPr id="234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0350" y="196500"/>
            <a:ext cx="2793450" cy="43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/>
          <p:cNvSpPr txBox="1">
            <a:spLocks noGrp="1"/>
          </p:cNvSpPr>
          <p:nvPr>
            <p:ph type="body" idx="1"/>
          </p:nvPr>
        </p:nvSpPr>
        <p:spPr>
          <a:xfrm>
            <a:off x="555275" y="1106475"/>
            <a:ext cx="5332800" cy="3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a flowchart of your program from Mission 3: NavSquare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28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remix project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4371675" y="1126113"/>
            <a:ext cx="4434300" cy="2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When you created your Unit 1 Remix project, you were asked to follow 5 steps.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Let’s review them.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00" y="1299725"/>
            <a:ext cx="3610449" cy="24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title"/>
          </p:nvPr>
        </p:nvSpPr>
        <p:spPr>
          <a:xfrm>
            <a:off x="443875" y="108450"/>
            <a:ext cx="5658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Guide #5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one:</a:t>
            </a:r>
            <a:endParaRPr/>
          </a:p>
        </p:txBody>
      </p:sp>
      <p:pic>
        <p:nvPicPr>
          <p:cNvPr id="241" name="Google Shape;24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0350" y="196500"/>
            <a:ext cx="2793450" cy="43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2"/>
          <p:cNvSpPr txBox="1">
            <a:spLocks noGrp="1"/>
          </p:cNvSpPr>
          <p:nvPr>
            <p:ph type="body" idx="1"/>
          </p:nvPr>
        </p:nvSpPr>
        <p:spPr>
          <a:xfrm>
            <a:off x="555275" y="1106475"/>
            <a:ext cx="5332800" cy="3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With your partner, select a scenario and create a flowchart. The flowchart does not need to look like the example on the right.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Get ready for school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Select a song to listen to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Decide what to wear today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should I eat for breakfast?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 I eat lunch today?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 Summary</a:t>
            </a:r>
            <a:endParaRPr/>
          </a:p>
        </p:txBody>
      </p:sp>
      <p:sp>
        <p:nvSpPr>
          <p:cNvPr id="248" name="Google Shape;248;p33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3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Definition: </a:t>
            </a:r>
            <a:r>
              <a:rPr lang="en" sz="2100">
                <a:solidFill>
                  <a:srgbClr val="4B4F58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An </a:t>
            </a:r>
            <a:r>
              <a:rPr lang="en" sz="2100" b="1">
                <a:solidFill>
                  <a:srgbClr val="FF0000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algorithm </a:t>
            </a:r>
            <a:r>
              <a:rPr lang="en" sz="2100">
                <a:solidFill>
                  <a:srgbClr val="4B4F58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is </a:t>
            </a:r>
            <a:r>
              <a:rPr lang="en" sz="2100">
                <a:solidFill>
                  <a:srgbClr val="555555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 sequence of steps for completing a task.</a:t>
            </a:r>
            <a:endParaRPr sz="2100" b="1">
              <a:solidFill>
                <a:srgbClr val="4B4F58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Definition: </a:t>
            </a:r>
            <a:r>
              <a:rPr lang="en" sz="21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A </a:t>
            </a:r>
            <a:r>
              <a:rPr lang="en" sz="2100" b="1">
                <a:solidFill>
                  <a:srgbClr val="0000F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flowchart </a:t>
            </a:r>
            <a:r>
              <a:rPr lang="en" sz="21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is a diagram that uses shapes, lines, and arrows to sequence steps. </a:t>
            </a:r>
            <a:endParaRPr sz="2100">
              <a:solidFill>
                <a:srgbClr val="4B4F58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2100" b="1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Definition:</a:t>
            </a:r>
            <a:r>
              <a:rPr lang="en" sz="21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 A </a:t>
            </a:r>
            <a:r>
              <a:rPr lang="en" sz="2100" b="1">
                <a:solidFill>
                  <a:srgbClr val="0000F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flowchart</a:t>
            </a:r>
            <a:r>
              <a:rPr lang="en" sz="21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is a visual representation of the input, output, decisions, and actions that take place within a program. </a:t>
            </a:r>
            <a:endParaRPr sz="2100">
              <a:solidFill>
                <a:srgbClr val="4B4F58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9" name="Google Shape;249;p33"/>
          <p:cNvSpPr txBox="1"/>
          <p:nvPr/>
        </p:nvSpPr>
        <p:spPr>
          <a:xfrm>
            <a:off x="903025" y="4586475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000" u="sng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https://www.teachwithict.com/flowcharts.html#google_vignette</a:t>
            </a: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0" name="Google Shape;25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950" y="1024500"/>
            <a:ext cx="2511105" cy="34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28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steps for the remix project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374850" y="902950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434343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467513" y="902950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476075" y="902950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1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852300" y="2722625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18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4897250" y="2722625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18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33350" y="1687375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 previous programs to remember what you already know how to do.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512613" y="1687375"/>
            <a:ext cx="19248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Come up with a new programming idea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560200" y="1687375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Plan the solution to your idea: what it will look like (buttons pressed) and coding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1973001" y="3479025"/>
            <a:ext cx="20991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 the solution.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few lines at a time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Documenting and fixing bugs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5052250" y="3479025"/>
            <a:ext cx="19248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Get feedback on the project and improve it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28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Design Process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4371675" y="950875"/>
            <a:ext cx="4434300" cy="3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were basically following the design process!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Many industries, including computer science, use a design process when working on a new project.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Definition: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The design process is</a:t>
            </a:r>
            <a:r>
              <a:rPr lang="en" sz="23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>
                <a:solidFill>
                  <a:srgbClr val="4D5156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300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a tool that helps you break down large projects into smaller, easier-to handle stages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99950"/>
            <a:ext cx="3983947" cy="37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28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/>
              <a:t>We just re-arrange the remix step 1 with step 2:</a:t>
            </a:r>
            <a:endParaRPr sz="2600"/>
          </a:p>
        </p:txBody>
      </p:sp>
      <p:sp>
        <p:nvSpPr>
          <p:cNvPr id="97" name="Google Shape;97;p17"/>
          <p:cNvSpPr txBox="1"/>
          <p:nvPr/>
        </p:nvSpPr>
        <p:spPr>
          <a:xfrm>
            <a:off x="374850" y="902950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434343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3467513" y="902950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6476075" y="902950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1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1852300" y="2722625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18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4897250" y="2722625"/>
            <a:ext cx="20991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18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11700" y="1687375"/>
            <a:ext cx="24462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Come up with a new programming idea that solves a problem – make sure you understand what it should do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3512628" y="1687375"/>
            <a:ext cx="23100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 what you already know how to do. What programming skills and concepts can you use?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6401375" y="1687375"/>
            <a:ext cx="25389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Plan the solution to your idea: what it will look like (buttons pressed) and coding (variables, conditions, etc.)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1973000" y="3479025"/>
            <a:ext cx="23733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 the solution.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few lines at a time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Documenting and fixing bugs as you go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4897250" y="3479025"/>
            <a:ext cx="23733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Document your code. Get feedback on the project, and reflect on how it works so far. Then improve it.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628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Design Process</a:t>
            </a:r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4201775" y="216425"/>
            <a:ext cx="4604100" cy="45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As you can see, the design process is really a cycle: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6907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191">
                <a:latin typeface="Proxima Nova"/>
                <a:ea typeface="Proxima Nova"/>
                <a:cs typeface="Proxima Nova"/>
                <a:sym typeface="Proxima Nova"/>
              </a:rPr>
              <a:t>Programmers frequently improve and modify their code.</a:t>
            </a:r>
            <a:endParaRPr sz="21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6907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191">
                <a:latin typeface="Proxima Nova"/>
                <a:ea typeface="Proxima Nova"/>
                <a:cs typeface="Proxima Nova"/>
                <a:sym typeface="Proxima Nova"/>
              </a:rPr>
              <a:t>After each complete cycle, a new problem may arise or idea that can add to the functionality of your program.</a:t>
            </a:r>
            <a:endParaRPr sz="21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6907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191">
                <a:latin typeface="Proxima Nova"/>
                <a:ea typeface="Proxima Nova"/>
                <a:cs typeface="Proxima Nova"/>
                <a:sym typeface="Proxima Nova"/>
              </a:rPr>
              <a:t>Then you start a new cycle all over again.</a:t>
            </a:r>
            <a:endParaRPr sz="21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6907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191">
                <a:latin typeface="Proxima Nova"/>
                <a:ea typeface="Proxima Nova"/>
                <a:cs typeface="Proxima Nova"/>
                <a:sym typeface="Proxima Nova"/>
              </a:rPr>
              <a:t>Each time you go through the cycle, you have completed one iteration.</a:t>
            </a:r>
            <a:endParaRPr sz="21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6907" algn="l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Proxima Nova"/>
              <a:buChar char="●"/>
            </a:pPr>
            <a:r>
              <a:rPr lang="en" sz="2191">
                <a:latin typeface="Proxima Nova"/>
                <a:ea typeface="Proxima Nova"/>
                <a:cs typeface="Proxima Nova"/>
                <a:sym typeface="Proxima Nova"/>
              </a:rPr>
              <a:t>Iteration is like repeating: you repeat the cycle as many times as needed.</a:t>
            </a:r>
            <a:endParaRPr sz="219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847550"/>
            <a:ext cx="3983947" cy="37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Guide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Fill out Activity #1 in the activity guide.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375" y="1749224"/>
            <a:ext cx="5049076" cy="28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28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#3 - Design a solution</a:t>
            </a:r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4371675" y="950875"/>
            <a:ext cx="4434300" cy="3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lesson, we are going to focus on Step #3 - designing a solution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For the remix, you used several tables to help with designing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Variables needed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Buttons pressed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LEDs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99950"/>
            <a:ext cx="3983947" cy="37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/>
          <p:nvPr/>
        </p:nvSpPr>
        <p:spPr>
          <a:xfrm>
            <a:off x="2442400" y="3316125"/>
            <a:ext cx="1443000" cy="14541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Another useful tool programmers (and many other professionals!) use is a flowchart. Flowcharts can help you: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Organize your thoughts and ideas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shapes to visualize the solution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Track variables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Identify computations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Look for patterns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50" y="1024500"/>
            <a:ext cx="2565150" cy="36258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578050" y="4564050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Source: https://en.wikiversity.org/wiki/File:ThinkLikeComputerFlowchart.svg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Office PowerPoint</Application>
  <PresentationFormat>On-screen Show (16:9)</PresentationFormat>
  <Paragraphs>124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Alegreya Black</vt:lpstr>
      <vt:lpstr>Montserrat</vt:lpstr>
      <vt:lpstr>Alegreya</vt:lpstr>
      <vt:lpstr>Roboto</vt:lpstr>
      <vt:lpstr>Source Sans Pro</vt:lpstr>
      <vt:lpstr>Arial</vt:lpstr>
      <vt:lpstr>Proxima Nova</vt:lpstr>
      <vt:lpstr>Calibri</vt:lpstr>
      <vt:lpstr>Raleway</vt:lpstr>
      <vt:lpstr>Noto Sans Symbols</vt:lpstr>
      <vt:lpstr>Plum</vt:lpstr>
      <vt:lpstr>The Design Process and Flowcharts</vt:lpstr>
      <vt:lpstr>Review the remix project</vt:lpstr>
      <vt:lpstr>Review the steps for the remix project</vt:lpstr>
      <vt:lpstr>The Design Process</vt:lpstr>
      <vt:lpstr>We just re-arrange the remix step 1 with step 2:</vt:lpstr>
      <vt:lpstr>The Design Process</vt:lpstr>
      <vt:lpstr>Activity Guide</vt:lpstr>
      <vt:lpstr>Step #3 - Design a solution</vt:lpstr>
      <vt:lpstr>Flowcharts</vt:lpstr>
      <vt:lpstr>Flowcharts</vt:lpstr>
      <vt:lpstr>Flowcharts</vt:lpstr>
      <vt:lpstr>Flowchart symbols</vt:lpstr>
      <vt:lpstr>Flowcharts</vt:lpstr>
      <vt:lpstr>Activity Guide</vt:lpstr>
      <vt:lpstr>Flowchart example #1</vt:lpstr>
      <vt:lpstr>Did you get something like this?</vt:lpstr>
      <vt:lpstr>Flowchart example #2</vt:lpstr>
      <vt:lpstr>Did you get something like this?</vt:lpstr>
      <vt:lpstr>Activity Guide #4 Try one:</vt:lpstr>
      <vt:lpstr>Activity Guide #5 Try one:</vt:lpstr>
      <vt:lpstr>Flowcharts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2025-05-18T23:50:54Z</dcterms:modified>
</cp:coreProperties>
</file>